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sldIdLst>
    <p:sldId id="260" r:id="rId7"/>
    <p:sldId id="279" r:id="rId8"/>
    <p:sldId id="280" r:id="rId9"/>
    <p:sldId id="283" r:id="rId10"/>
    <p:sldId id="284" r:id="rId11"/>
    <p:sldId id="261" r:id="rId12"/>
    <p:sldId id="262" r:id="rId13"/>
    <p:sldId id="274" r:id="rId14"/>
    <p:sldId id="257" r:id="rId15"/>
    <p:sldId id="275" r:id="rId16"/>
    <p:sldId id="276" r:id="rId17"/>
    <p:sldId id="277" r:id="rId18"/>
    <p:sldId id="258" r:id="rId19"/>
    <p:sldId id="272" r:id="rId20"/>
    <p:sldId id="273" r:id="rId21"/>
    <p:sldId id="259" r:id="rId22"/>
    <p:sldId id="271" r:id="rId23"/>
    <p:sldId id="281" r:id="rId24"/>
    <p:sldId id="263" r:id="rId25"/>
    <p:sldId id="264" r:id="rId26"/>
    <p:sldId id="265" r:id="rId27"/>
    <p:sldId id="278" r:id="rId28"/>
    <p:sldId id="266" r:id="rId29"/>
    <p:sldId id="267" r:id="rId30"/>
    <p:sldId id="269" r:id="rId31"/>
    <p:sldId id="270" r:id="rId32"/>
    <p:sldId id="282" r:id="rId33"/>
  </p:sldIdLst>
  <p:sldSz cx="9144000" cy="6858000" type="screen4x3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2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52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69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846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44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50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0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98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74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5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06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64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46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23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22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4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099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66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965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71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8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92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50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39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633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60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66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7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31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633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39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5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143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08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24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84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79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285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987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2951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63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8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0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24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5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2275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4125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007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49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5654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087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21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41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8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03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115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909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310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4810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54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437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4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23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0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3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4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8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A6B31A-C278-448E-8CFD-66B5503A62B7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39CCBB0-C517-4475-B137-770F06E0F6E1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0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6E4FF4D8-9E1A-4BA2-85C1-B6A6A95BB8B2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2016-02-11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C0B7059-44ED-458F-A228-07C7C8D3ED1B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8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CLAS 220</a:t>
            </a:r>
            <a:br>
              <a:rPr lang="en-US" dirty="0"/>
            </a:br>
            <a:r>
              <a:rPr lang="en-US" sz="2700" dirty="0" smtClean="0"/>
              <a:t>Introduction to Classical Mythology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b="1" dirty="0" smtClean="0"/>
          </a:p>
          <a:p>
            <a:r>
              <a:rPr lang="en-US" b="1" dirty="0"/>
              <a:t>CLAS </a:t>
            </a:r>
            <a:r>
              <a:rPr lang="en-US" b="1" dirty="0" smtClean="0"/>
              <a:t>220: </a:t>
            </a:r>
            <a:r>
              <a:rPr lang="en-US" b="1" dirty="0"/>
              <a:t>Introduction to Classical Mythology</a:t>
            </a:r>
            <a:endParaRPr lang="en-US" dirty="0"/>
          </a:p>
          <a:p>
            <a:r>
              <a:rPr lang="en-US" b="1" dirty="0" smtClean="0"/>
              <a:t>Lecture 5: </a:t>
            </a:r>
            <a:r>
              <a:rPr lang="en-US" b="1" i="1" dirty="0"/>
              <a:t>Iliad</a:t>
            </a:r>
            <a:r>
              <a:rPr lang="en-US" b="1" dirty="0"/>
              <a:t> </a:t>
            </a:r>
            <a:r>
              <a:rPr lang="en-US" b="1" dirty="0" smtClean="0"/>
              <a:t>5-8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Aphrodite Injured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191000" cy="4038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He smiled at this, the father of gods and men,</a:t>
            </a:r>
          </a:p>
          <a:p>
            <a:pPr>
              <a:buNone/>
            </a:pPr>
            <a:r>
              <a:rPr lang="en-US" sz="1600" dirty="0" smtClean="0"/>
              <a:t>And said to the pale-gold goddess Aphrodite:</a:t>
            </a:r>
          </a:p>
          <a:p>
            <a:pPr>
              <a:buNone/>
            </a:pPr>
            <a:r>
              <a:rPr lang="en-US" sz="1600" dirty="0" smtClean="0"/>
              <a:t>“Warfare is not for you, child. Lend yourself</a:t>
            </a:r>
          </a:p>
          <a:p>
            <a:pPr>
              <a:buNone/>
            </a:pPr>
            <a:r>
              <a:rPr lang="en-US" sz="1600" dirty="0" smtClean="0"/>
              <a:t>To sighs and longing and the marriage bed.</a:t>
            </a:r>
          </a:p>
          <a:p>
            <a:pPr>
              <a:buNone/>
            </a:pPr>
            <a:r>
              <a:rPr lang="en-US" sz="1600" dirty="0" smtClean="0"/>
              <a:t>Let Ares and Athena deal with war.”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 smtClean="0"/>
              <a:t>These were the colloquies in heaven.</a:t>
            </a:r>
          </a:p>
          <a:p>
            <a:pPr>
              <a:buNone/>
            </a:pPr>
            <a:r>
              <a:rPr lang="en-US" sz="1600" dirty="0" smtClean="0"/>
              <a:t>5.489-94</a:t>
            </a:r>
          </a:p>
        </p:txBody>
      </p:sp>
      <p:pic>
        <p:nvPicPr>
          <p:cNvPr id="7170" name="Picture 2" descr="private collection" title="Arthur Fitger, Icar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27" y="1828800"/>
            <a:ext cx="3453171" cy="228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2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Hera and Athena help the Greeks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585927" cy="4038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Now Hera,</a:t>
            </a:r>
          </a:p>
          <a:p>
            <a:pPr>
              <a:buNone/>
            </a:pPr>
            <a:r>
              <a:rPr lang="en-US" sz="1600" dirty="0" smtClean="0"/>
              <a:t>Seeing these Argives perish in the fight,</a:t>
            </a:r>
          </a:p>
          <a:p>
            <a:pPr>
              <a:buNone/>
            </a:pPr>
            <a:r>
              <a:rPr lang="en-US" sz="1600" dirty="0" smtClean="0"/>
              <a:t>Appealed with indignation to Athena:</a:t>
            </a:r>
          </a:p>
          <a:p>
            <a:pPr>
              <a:buNone/>
            </a:pPr>
            <a:r>
              <a:rPr lang="en-US" sz="1600" dirty="0" smtClean="0"/>
              <a:t>“A dismal scene, this. O untiring goddess,</a:t>
            </a:r>
          </a:p>
          <a:p>
            <a:pPr>
              <a:buNone/>
            </a:pPr>
            <a:r>
              <a:rPr lang="en-US" sz="1600" dirty="0" smtClean="0"/>
              <a:t>Daughter of mighty Zeus who bears the </a:t>
            </a:r>
            <a:r>
              <a:rPr lang="en-US" sz="1600" dirty="0" err="1" smtClean="0"/>
              <a:t>stormcloud</a:t>
            </a:r>
            <a:r>
              <a:rPr lang="en-US" sz="1600" dirty="0" smtClean="0"/>
              <a:t>,</a:t>
            </a:r>
          </a:p>
          <a:p>
            <a:pPr>
              <a:buNone/>
            </a:pPr>
            <a:r>
              <a:rPr lang="en-US" sz="1600" dirty="0" smtClean="0"/>
              <a:t>Our word to Menelaus was a fraud – </a:t>
            </a:r>
          </a:p>
          <a:p>
            <a:pPr>
              <a:buNone/>
            </a:pPr>
            <a:r>
              <a:rPr lang="en-US" sz="1600" dirty="0" smtClean="0"/>
              <a:t>That he should never sail for home</a:t>
            </a:r>
          </a:p>
          <a:p>
            <a:pPr>
              <a:buNone/>
            </a:pPr>
            <a:r>
              <a:rPr lang="en-US" sz="1600" dirty="0" smtClean="0"/>
              <a:t>Before he plundered Ilion! How likely,</a:t>
            </a:r>
          </a:p>
          <a:p>
            <a:pPr>
              <a:buNone/>
            </a:pPr>
            <a:r>
              <a:rPr lang="en-US" sz="1600" dirty="0" smtClean="0"/>
              <a:t>If we allow this lunatic attack</a:t>
            </a:r>
          </a:p>
          <a:p>
            <a:pPr>
              <a:buNone/>
            </a:pPr>
            <a:r>
              <a:rPr lang="en-US" sz="1600" dirty="0" smtClean="0"/>
              <a:t>By that sinister fool Ares? Come,</a:t>
            </a:r>
          </a:p>
          <a:p>
            <a:pPr>
              <a:buNone/>
            </a:pPr>
            <a:r>
              <a:rPr lang="en-US" sz="1600" dirty="0" smtClean="0"/>
              <a:t>We’ll put our minds on our own fighting power!” </a:t>
            </a:r>
          </a:p>
          <a:p>
            <a:pPr>
              <a:buNone/>
            </a:pPr>
            <a:r>
              <a:rPr lang="en-US" sz="1600" dirty="0" smtClean="0"/>
              <a:t>5.807-17</a:t>
            </a:r>
          </a:p>
        </p:txBody>
      </p:sp>
      <p:pic>
        <p:nvPicPr>
          <p:cNvPr id="8194" name="Picture 2" descr="Hera, Athena and Iris in the Trojan War&#10;Iris, at the Behest of Zeus, Warns Athena and Hera not to Assist the Greeks in their War with the Trojans.&#10;H.16-5/8 x W.22-1/4 in. overall&#10;Attributed to Jacques Réattu, 18th century&#10;Minneapolis, The Minneapolis Institute of Art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321259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Ares Injured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191000" cy="4038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 smtClean="0"/>
              <a:t>But Zeus who masses cloud</a:t>
            </a:r>
          </a:p>
          <a:p>
            <a:pPr>
              <a:buNone/>
            </a:pPr>
            <a:r>
              <a:rPr lang="en-US" sz="1400" dirty="0" smtClean="0"/>
              <a:t>Regarded him with furrowing brows and said:</a:t>
            </a:r>
          </a:p>
          <a:p>
            <a:pPr>
              <a:buNone/>
            </a:pPr>
            <a:r>
              <a:rPr lang="en-US" sz="1400" dirty="0" smtClean="0"/>
              <a:t>“Do not come whining here, you two-faced brute,</a:t>
            </a:r>
          </a:p>
          <a:p>
            <a:pPr>
              <a:buNone/>
            </a:pPr>
            <a:r>
              <a:rPr lang="en-US" sz="1400" dirty="0" smtClean="0"/>
              <a:t>Most hateful to me of all the Olympians.</a:t>
            </a:r>
          </a:p>
          <a:p>
            <a:pPr>
              <a:buNone/>
            </a:pPr>
            <a:r>
              <a:rPr lang="en-US" sz="1400" dirty="0" smtClean="0"/>
              <a:t>Combat and brawling are your element.</a:t>
            </a:r>
          </a:p>
          <a:p>
            <a:pPr>
              <a:buNone/>
            </a:pPr>
            <a:r>
              <a:rPr lang="en-US" sz="1400" dirty="0" smtClean="0"/>
              <a:t>This beastly, incorrigible truculence</a:t>
            </a:r>
          </a:p>
          <a:p>
            <a:pPr>
              <a:buNone/>
            </a:pPr>
            <a:r>
              <a:rPr lang="en-US" sz="1400" dirty="0" smtClean="0"/>
              <a:t>Comes from your mother, Hera, whom I keep</a:t>
            </a:r>
          </a:p>
          <a:p>
            <a:pPr>
              <a:buNone/>
            </a:pPr>
            <a:r>
              <a:rPr lang="en-US" sz="1400" dirty="0" smtClean="0"/>
              <a:t>But barely in my power, say what I will. 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5.1012-19</a:t>
            </a:r>
          </a:p>
        </p:txBody>
      </p:sp>
      <p:pic>
        <p:nvPicPr>
          <p:cNvPr id="9218" name="Picture 2" descr="Jacques-Louis David, 1771. Musee du Louvre, Paris." title="The Combat of Ares and Ath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34290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7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“Like leaves upon this earth”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95800" cy="2819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1600" dirty="0" err="1" smtClean="0"/>
              <a:t>Hippolokhos</a:t>
            </a:r>
            <a:r>
              <a:rPr lang="en-US" sz="1600" dirty="0" smtClean="0"/>
              <a:t>’ distinguished son [</a:t>
            </a:r>
            <a:r>
              <a:rPr lang="en-US" sz="1600" dirty="0" err="1" smtClean="0"/>
              <a:t>Glaukos</a:t>
            </a:r>
            <a:r>
              <a:rPr lang="en-US" sz="1600" dirty="0" smtClean="0"/>
              <a:t>] replied:</a:t>
            </a:r>
          </a:p>
          <a:p>
            <a:pPr>
              <a:buNone/>
            </a:pPr>
            <a:r>
              <a:rPr lang="en-US" sz="1600" dirty="0" smtClean="0"/>
              <a:t>“Why ask my birth, </a:t>
            </a:r>
            <a:r>
              <a:rPr lang="en-US" sz="1600" dirty="0" err="1" smtClean="0"/>
              <a:t>Diomedes</a:t>
            </a:r>
            <a:r>
              <a:rPr lang="en-US" sz="1600" dirty="0" smtClean="0"/>
              <a:t>? Very like leaves</a:t>
            </a:r>
          </a:p>
          <a:p>
            <a:pPr>
              <a:buNone/>
            </a:pPr>
            <a:r>
              <a:rPr lang="en-US" sz="1600" dirty="0" smtClean="0"/>
              <a:t>Upon this earth are the generations of men –</a:t>
            </a:r>
          </a:p>
          <a:p>
            <a:pPr>
              <a:buNone/>
            </a:pPr>
            <a:r>
              <a:rPr lang="en-US" sz="1600" dirty="0" smtClean="0"/>
              <a:t>Old leaves, cast on the ground by wind, young leaves</a:t>
            </a:r>
          </a:p>
          <a:p>
            <a:pPr>
              <a:buNone/>
            </a:pPr>
            <a:r>
              <a:rPr lang="en-US" sz="1600" dirty="0" smtClean="0"/>
              <a:t>The greening forest bears when spring comes in.</a:t>
            </a:r>
          </a:p>
          <a:p>
            <a:pPr>
              <a:buNone/>
            </a:pPr>
            <a:r>
              <a:rPr lang="en-US" sz="1600" dirty="0" smtClean="0"/>
              <a:t>So mortals pass; one generation flowers</a:t>
            </a:r>
          </a:p>
          <a:p>
            <a:pPr>
              <a:buNone/>
            </a:pPr>
            <a:r>
              <a:rPr lang="en-US" sz="1600" dirty="0" smtClean="0"/>
              <a:t>Even as another dies away.</a:t>
            </a:r>
          </a:p>
          <a:p>
            <a:pPr>
              <a:buNone/>
            </a:pPr>
            <a:r>
              <a:rPr lang="en-US" sz="1600" dirty="0" smtClean="0"/>
              <a:t>If you are really bent on knowing all –</a:t>
            </a:r>
          </a:p>
          <a:p>
            <a:pPr>
              <a:buNone/>
            </a:pPr>
            <a:r>
              <a:rPr lang="en-US" sz="1600" dirty="0" smtClean="0"/>
              <a:t>And many others know my story – listen…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6. 167-75</a:t>
            </a:r>
            <a:endParaRPr lang="en-US" sz="1600" i="1" dirty="0"/>
          </a:p>
        </p:txBody>
      </p:sp>
      <p:pic>
        <p:nvPicPr>
          <p:cNvPr id="4" name="Picture 3" descr="Attic red-figure pelike by the Hasselmann Painter, ca. 420 BC. From Gela, Nocera Colletion. Stored in the Museo Regionale Archaeologico in Gela." title="Diomedes and Glaukos exchange armor (vase painting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9767" y="1143000"/>
            <a:ext cx="392473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“Like leaves upon this earth”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05400" cy="37338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b="1" dirty="0" smtClean="0"/>
              <a:t>Virgil, Aeneid VI.403-13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i="1" dirty="0" smtClean="0"/>
              <a:t>“</a:t>
            </a:r>
            <a:r>
              <a:rPr lang="en-US" sz="1600" i="1" dirty="0"/>
              <a:t>And here a multitude was rushing…</a:t>
            </a:r>
          </a:p>
          <a:p>
            <a:pPr>
              <a:buNone/>
            </a:pPr>
            <a:r>
              <a:rPr lang="en-US" sz="1600" i="1" dirty="0"/>
              <a:t>thick as the leaves that with the early frost </a:t>
            </a:r>
            <a:r>
              <a:rPr lang="en-US" sz="1600" i="1" dirty="0" smtClean="0"/>
              <a:t>of autumn</a:t>
            </a:r>
            <a:endParaRPr lang="en-US" sz="1600" i="1" dirty="0"/>
          </a:p>
          <a:p>
            <a:pPr>
              <a:buNone/>
            </a:pPr>
            <a:r>
              <a:rPr lang="en-US" sz="1600" i="1" dirty="0"/>
              <a:t>drop and fall within the forest…they stand: each</a:t>
            </a:r>
          </a:p>
          <a:p>
            <a:pPr>
              <a:buNone/>
            </a:pPr>
            <a:r>
              <a:rPr lang="en-US" sz="1600" i="1" dirty="0"/>
              <a:t>pleads to be the first to cross the </a:t>
            </a:r>
            <a:r>
              <a:rPr lang="en-US" sz="1600" i="1" dirty="0" smtClean="0"/>
              <a:t>stream”</a:t>
            </a:r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endParaRPr lang="en-US" sz="1600" i="1" dirty="0" smtClean="0"/>
          </a:p>
          <a:p>
            <a:pPr>
              <a:buNone/>
            </a:pPr>
            <a:r>
              <a:rPr lang="en-US" sz="1600" b="1" dirty="0" smtClean="0"/>
              <a:t>Dante, Inferno III.112-17:</a:t>
            </a:r>
          </a:p>
          <a:p>
            <a:pPr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“</a:t>
            </a:r>
            <a:r>
              <a:rPr lang="en-US" sz="1600" i="1" dirty="0"/>
              <a:t>As,</a:t>
            </a:r>
          </a:p>
          <a:p>
            <a:pPr marL="0" indent="0">
              <a:buNone/>
            </a:pPr>
            <a:r>
              <a:rPr lang="en-US" sz="1600" i="1" dirty="0"/>
              <a:t>in the autumn, leaves detach themselves, first one and</a:t>
            </a:r>
          </a:p>
          <a:p>
            <a:pPr marL="0" indent="0">
              <a:buNone/>
            </a:pPr>
            <a:r>
              <a:rPr lang="en-US" sz="1600" i="1" dirty="0"/>
              <a:t>then the other, till the bough sees all its fallen garments</a:t>
            </a:r>
          </a:p>
          <a:p>
            <a:pPr marL="0" indent="0">
              <a:buNone/>
            </a:pPr>
            <a:r>
              <a:rPr lang="en-US" sz="1600" i="1" dirty="0"/>
              <a:t>on the ground, similarly, the evil seed of Adam descended</a:t>
            </a:r>
          </a:p>
          <a:p>
            <a:pPr marL="0" indent="0">
              <a:buNone/>
            </a:pPr>
            <a:r>
              <a:rPr lang="en-US" sz="1600" i="1" dirty="0"/>
              <a:t>from the shoreline one by one.…”</a:t>
            </a:r>
          </a:p>
        </p:txBody>
      </p:sp>
      <p:pic>
        <p:nvPicPr>
          <p:cNvPr id="4098" name="Picture 2" descr="Souls crossing Acheron. Original in National Gallery of Victoria, Melbourne." title="William Blake's Illustration of Dante, Inferno I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048000" cy="428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4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“Like leaves upon this earth”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4038600" cy="3733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b="1" dirty="0" smtClean="0"/>
              <a:t>T.S. Eliot, </a:t>
            </a:r>
            <a:r>
              <a:rPr lang="en-US" sz="1600" b="1" i="1" dirty="0" smtClean="0"/>
              <a:t>The Waste Land </a:t>
            </a:r>
            <a:r>
              <a:rPr lang="en-US" sz="1600" b="1" dirty="0" smtClean="0"/>
              <a:t>(1922), </a:t>
            </a:r>
          </a:p>
          <a:p>
            <a:pPr>
              <a:buNone/>
            </a:pPr>
            <a:r>
              <a:rPr lang="en-US" sz="1600" b="1" dirty="0" smtClean="0"/>
              <a:t>lines 60-68</a:t>
            </a:r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400" dirty="0" smtClean="0"/>
              <a:t>Unreal </a:t>
            </a:r>
            <a:r>
              <a:rPr lang="en-US" sz="1400" dirty="0"/>
              <a:t>City,	  </a:t>
            </a: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Under </a:t>
            </a:r>
            <a:r>
              <a:rPr lang="en-US" sz="1400" dirty="0"/>
              <a:t>the brown fog of a winter dawn,	 </a:t>
            </a:r>
          </a:p>
          <a:p>
            <a:pPr>
              <a:buNone/>
            </a:pPr>
            <a:r>
              <a:rPr lang="en-US" sz="1400" dirty="0"/>
              <a:t>A crowd flowed over London Bridge, so many,	 </a:t>
            </a:r>
          </a:p>
          <a:p>
            <a:pPr>
              <a:buNone/>
            </a:pPr>
            <a:r>
              <a:rPr lang="en-US" sz="1400" dirty="0"/>
              <a:t>I had not thought death had undone so many.	 </a:t>
            </a:r>
          </a:p>
          <a:p>
            <a:pPr>
              <a:buNone/>
            </a:pPr>
            <a:r>
              <a:rPr lang="en-US" sz="1400" dirty="0"/>
              <a:t>Sighs, short and infrequent, were exhaled,	 </a:t>
            </a:r>
          </a:p>
          <a:p>
            <a:pPr>
              <a:buNone/>
            </a:pPr>
            <a:r>
              <a:rPr lang="en-US" sz="1400" dirty="0"/>
              <a:t>And each man fixed his eyes before his feet.	 </a:t>
            </a:r>
          </a:p>
          <a:p>
            <a:pPr>
              <a:buNone/>
            </a:pPr>
            <a:r>
              <a:rPr lang="en-US" sz="1400" dirty="0"/>
              <a:t>Flowed up the hill and down King William Street,	 </a:t>
            </a:r>
          </a:p>
          <a:p>
            <a:pPr>
              <a:buNone/>
            </a:pPr>
            <a:r>
              <a:rPr lang="en-US" sz="1400" dirty="0"/>
              <a:t>To where Saint Mary </a:t>
            </a:r>
            <a:r>
              <a:rPr lang="en-US" sz="1400" dirty="0" err="1"/>
              <a:t>Woolnoth</a:t>
            </a:r>
            <a:r>
              <a:rPr lang="en-US" sz="1400" dirty="0"/>
              <a:t> kept the hours	 </a:t>
            </a:r>
          </a:p>
          <a:p>
            <a:pPr>
              <a:buNone/>
            </a:pPr>
            <a:r>
              <a:rPr lang="en-US" sz="1400" dirty="0"/>
              <a:t>With a dead sound on the final stroke of nine.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2600"/>
            <a:ext cx="47625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4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 Soldier’s Farewell to family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685800"/>
            <a:ext cx="4114800" cy="4648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As he said this, </a:t>
            </a:r>
            <a:r>
              <a:rPr lang="en-US" sz="1400" dirty="0" err="1" smtClean="0"/>
              <a:t>Hektor</a:t>
            </a:r>
            <a:r>
              <a:rPr lang="en-US" sz="1400" dirty="0" smtClean="0"/>
              <a:t> held out his arms</a:t>
            </a:r>
          </a:p>
          <a:p>
            <a:pPr>
              <a:buNone/>
            </a:pPr>
            <a:r>
              <a:rPr lang="en-US" sz="1400" dirty="0" smtClean="0"/>
              <a:t>To take his baby. But the child squirmed round</a:t>
            </a:r>
          </a:p>
          <a:p>
            <a:pPr>
              <a:buNone/>
            </a:pPr>
            <a:r>
              <a:rPr lang="en-US" sz="1400" dirty="0" smtClean="0"/>
              <a:t>On the nurse’s bosom and began to wail,</a:t>
            </a:r>
          </a:p>
          <a:p>
            <a:pPr>
              <a:buNone/>
            </a:pPr>
            <a:r>
              <a:rPr lang="en-US" sz="1400" dirty="0" smtClean="0"/>
              <a:t>Terrified by his father’s great war helm –</a:t>
            </a:r>
          </a:p>
          <a:p>
            <a:pPr>
              <a:buNone/>
            </a:pPr>
            <a:r>
              <a:rPr lang="en-US" sz="1400" dirty="0" smtClean="0"/>
              <a:t>The flashing bronze, the crest with horsehair plume</a:t>
            </a:r>
          </a:p>
          <a:p>
            <a:pPr>
              <a:buNone/>
            </a:pPr>
            <a:r>
              <a:rPr lang="en-US" sz="1400" dirty="0" smtClean="0"/>
              <a:t>Tossed like a living thing at every nod.</a:t>
            </a:r>
          </a:p>
          <a:p>
            <a:pPr>
              <a:buNone/>
            </a:pPr>
            <a:r>
              <a:rPr lang="en-US" sz="1400" dirty="0" smtClean="0"/>
              <a:t>His father began laughing, and his mother </a:t>
            </a:r>
          </a:p>
          <a:p>
            <a:pPr>
              <a:buNone/>
            </a:pPr>
            <a:r>
              <a:rPr lang="en-US" sz="1400" dirty="0" smtClean="0"/>
              <a:t>Laughed as well. Then from his handsome head</a:t>
            </a:r>
          </a:p>
          <a:p>
            <a:pPr>
              <a:buNone/>
            </a:pPr>
            <a:r>
              <a:rPr lang="en-US" sz="1400" dirty="0" err="1" smtClean="0"/>
              <a:t>Hektor</a:t>
            </a:r>
            <a:r>
              <a:rPr lang="en-US" sz="1400" dirty="0" smtClean="0"/>
              <a:t> lifted off his helm and bent</a:t>
            </a:r>
          </a:p>
          <a:p>
            <a:pPr>
              <a:buNone/>
            </a:pPr>
            <a:r>
              <a:rPr lang="en-US" sz="1400" dirty="0" smtClean="0"/>
              <a:t>To place it, bright with sunlight, on the ground.</a:t>
            </a:r>
          </a:p>
          <a:p>
            <a:pPr>
              <a:buNone/>
            </a:pPr>
            <a:r>
              <a:rPr lang="en-US" sz="1400" dirty="0" smtClean="0"/>
              <a:t>When he had kissed his child and swung him high </a:t>
            </a:r>
          </a:p>
          <a:p>
            <a:pPr>
              <a:buNone/>
            </a:pPr>
            <a:r>
              <a:rPr lang="en-US" sz="1400" dirty="0" smtClean="0"/>
              <a:t>To dandle him, he said this prayer:  “O Zeus</a:t>
            </a:r>
          </a:p>
          <a:p>
            <a:pPr>
              <a:buNone/>
            </a:pPr>
            <a:r>
              <a:rPr lang="en-US" sz="1400" dirty="0" smtClean="0"/>
              <a:t>And all immortals, may this child, my son,</a:t>
            </a:r>
          </a:p>
          <a:p>
            <a:pPr>
              <a:buNone/>
            </a:pPr>
            <a:r>
              <a:rPr lang="en-US" sz="1400" dirty="0" smtClean="0"/>
              <a:t>Become like me a prince among the Trojans.</a:t>
            </a:r>
          </a:p>
          <a:p>
            <a:pPr>
              <a:buNone/>
            </a:pPr>
            <a:r>
              <a:rPr lang="en-US" sz="1400" dirty="0" smtClean="0"/>
              <a:t>Let him be strong and brave and rule in power</a:t>
            </a:r>
          </a:p>
          <a:p>
            <a:pPr>
              <a:buNone/>
            </a:pPr>
            <a:r>
              <a:rPr lang="en-US" sz="1400" dirty="0" smtClean="0"/>
              <a:t>At Ilion; then someday men will say</a:t>
            </a:r>
          </a:p>
          <a:p>
            <a:pPr>
              <a:buNone/>
            </a:pPr>
            <a:r>
              <a:rPr lang="en-US" sz="1400" dirty="0" smtClean="0"/>
              <a:t>‘This fellow is far better than his father!’</a:t>
            </a:r>
          </a:p>
          <a:p>
            <a:pPr>
              <a:buNone/>
            </a:pPr>
            <a:r>
              <a:rPr lang="en-US" sz="1400" dirty="0" smtClean="0"/>
              <a:t>Seeing him home from war, and in his arms</a:t>
            </a:r>
          </a:p>
          <a:p>
            <a:pPr>
              <a:buNone/>
            </a:pPr>
            <a:r>
              <a:rPr lang="en-US" sz="1400" dirty="0" smtClean="0"/>
              <a:t>The bloodstained gear of some tall warrior slain –</a:t>
            </a:r>
          </a:p>
          <a:p>
            <a:pPr>
              <a:buNone/>
            </a:pPr>
            <a:r>
              <a:rPr lang="en-US" sz="1400" dirty="0" smtClean="0"/>
              <a:t>Making his mother proud” (</a:t>
            </a:r>
            <a:r>
              <a:rPr lang="en-US" sz="1400" i="1" dirty="0"/>
              <a:t>Iliad</a:t>
            </a:r>
            <a:r>
              <a:rPr lang="en-US" sz="1400" dirty="0"/>
              <a:t> </a:t>
            </a:r>
            <a:r>
              <a:rPr lang="en-US" sz="1400" dirty="0" smtClean="0"/>
              <a:t>6.541-560</a:t>
            </a:r>
            <a:r>
              <a:rPr lang="en-US" sz="1400" dirty="0"/>
              <a:t>)</a:t>
            </a:r>
            <a:endParaRPr lang="en-US" sz="1400" i="1" dirty="0"/>
          </a:p>
        </p:txBody>
      </p:sp>
      <p:pic>
        <p:nvPicPr>
          <p:cNvPr id="4" name="Picture 3" descr="Apulian red-figure column crater, 370-360 BC&#10;Museo Nazionale of the Palazzo Jatta in Ruvo di Puglia&#10;" title="Hector, Andromache and Astyanax (vase painting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2954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 Soldier’s farewell to family</a:t>
            </a:r>
            <a:endParaRPr lang="en-US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7" y="457200"/>
            <a:ext cx="2962275" cy="253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00400"/>
            <a:ext cx="1924050" cy="224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"/>
            <a:ext cx="1998793" cy="266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358654"/>
            <a:ext cx="29527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3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two heroes fight in the second one-on-one battle in the </a:t>
            </a:r>
            <a:r>
              <a:rPr lang="en-US" i="1" dirty="0" smtClean="0"/>
              <a:t>Iliad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Nestor and Priam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Castor and Pollux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Hector and Ajax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Achilles and Paris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Hector offers a Duel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4572000" cy="495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And if I kill this man, if Lord Apollo</a:t>
            </a:r>
          </a:p>
          <a:p>
            <a:pPr>
              <a:buNone/>
            </a:pPr>
            <a:r>
              <a:rPr lang="en-US" sz="1600" dirty="0" smtClean="0"/>
              <a:t>Grants me victory, his helm and shield</a:t>
            </a:r>
          </a:p>
          <a:p>
            <a:pPr>
              <a:buNone/>
            </a:pPr>
            <a:r>
              <a:rPr lang="en-US" sz="1600" dirty="0" smtClean="0"/>
              <a:t>I shall </a:t>
            </a:r>
            <a:r>
              <a:rPr lang="en-US" sz="1600" dirty="0" err="1" smtClean="0"/>
              <a:t>unstrap</a:t>
            </a:r>
            <a:r>
              <a:rPr lang="en-US" sz="1600" dirty="0" smtClean="0"/>
              <a:t> and bring to Ilion</a:t>
            </a:r>
          </a:p>
          <a:p>
            <a:pPr>
              <a:buNone/>
            </a:pPr>
            <a:r>
              <a:rPr lang="en-US" sz="1600" dirty="0" smtClean="0"/>
              <a:t>To hang before the Archer Apollo’s shrine.</a:t>
            </a:r>
          </a:p>
          <a:p>
            <a:pPr>
              <a:buNone/>
            </a:pPr>
            <a:r>
              <a:rPr lang="en-US" sz="1600" dirty="0" smtClean="0"/>
              <a:t>But his dead body I’ll restore</a:t>
            </a:r>
          </a:p>
          <a:p>
            <a:pPr>
              <a:buNone/>
            </a:pPr>
            <a:r>
              <a:rPr lang="en-US" sz="1600" dirty="0" smtClean="0"/>
              <a:t>To your encampment by the well-trimmed ships.</a:t>
            </a:r>
          </a:p>
          <a:p>
            <a:pPr>
              <a:buNone/>
            </a:pPr>
            <a:r>
              <a:rPr lang="en-US" sz="1600" dirty="0" err="1" smtClean="0"/>
              <a:t>Akhaians</a:t>
            </a:r>
            <a:r>
              <a:rPr lang="en-US" sz="1600" dirty="0" smtClean="0"/>
              <a:t> there may give him funeral</a:t>
            </a:r>
          </a:p>
          <a:p>
            <a:pPr>
              <a:buNone/>
            </a:pPr>
            <a:r>
              <a:rPr lang="en-US" sz="1600" dirty="0" smtClean="0"/>
              <a:t>And heap a mound for him by </a:t>
            </a:r>
            <a:r>
              <a:rPr lang="en-US" sz="1600" dirty="0" err="1" smtClean="0"/>
              <a:t>Helle’s</a:t>
            </a:r>
            <a:r>
              <a:rPr lang="en-US" sz="1600" dirty="0" smtClean="0"/>
              <a:t> water.</a:t>
            </a:r>
          </a:p>
          <a:p>
            <a:pPr>
              <a:buNone/>
            </a:pPr>
            <a:r>
              <a:rPr lang="en-US" sz="1600" dirty="0" smtClean="0"/>
              <a:t>One day a man on shipboard, sailing by</a:t>
            </a:r>
          </a:p>
          <a:p>
            <a:pPr>
              <a:buNone/>
            </a:pPr>
            <a:r>
              <a:rPr lang="en-US" sz="1600" dirty="0" smtClean="0"/>
              <a:t>On the </a:t>
            </a:r>
            <a:r>
              <a:rPr lang="en-US" sz="1600" dirty="0" err="1" smtClean="0"/>
              <a:t>winedark</a:t>
            </a:r>
            <a:r>
              <a:rPr lang="en-US" sz="1600" dirty="0" smtClean="0"/>
              <a:t> sea, will point landward and say:</a:t>
            </a:r>
          </a:p>
          <a:p>
            <a:pPr>
              <a:buNone/>
            </a:pPr>
            <a:r>
              <a:rPr lang="en-US" sz="1600" dirty="0" smtClean="0"/>
              <a:t>“There is the death-mound of an ancient man, </a:t>
            </a:r>
          </a:p>
          <a:p>
            <a:pPr>
              <a:buNone/>
            </a:pPr>
            <a:r>
              <a:rPr lang="en-US" sz="1600" dirty="0" smtClean="0"/>
              <a:t>A hero who fought </a:t>
            </a:r>
            <a:r>
              <a:rPr lang="en-US" sz="1600" dirty="0" err="1" smtClean="0"/>
              <a:t>Hektor</a:t>
            </a:r>
            <a:r>
              <a:rPr lang="en-US" sz="1600" dirty="0" smtClean="0"/>
              <a:t> and was slain.”</a:t>
            </a:r>
          </a:p>
          <a:p>
            <a:pPr>
              <a:buNone/>
            </a:pPr>
            <a:r>
              <a:rPr lang="en-US" sz="1600" dirty="0" smtClean="0"/>
              <a:t>Someone will say that someday. And the honor</a:t>
            </a:r>
          </a:p>
          <a:p>
            <a:pPr>
              <a:buNone/>
            </a:pPr>
            <a:r>
              <a:rPr lang="en-US" sz="1600" dirty="0" smtClean="0"/>
              <a:t>Won by me here will never pass away.”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7. 91-105</a:t>
            </a:r>
            <a:endParaRPr lang="en-US" sz="1600" i="1" dirty="0"/>
          </a:p>
        </p:txBody>
      </p:sp>
      <p:pic>
        <p:nvPicPr>
          <p:cNvPr id="1026" name="Picture 2" descr="Red-figure Athenian Kylix, c. 485 BC. Louvre Museum, Paris." title="vase-painting of duel between Hector and Aj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371940" cy="18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Which goddess is wounded by Diomedes in the </a:t>
            </a:r>
            <a:r>
              <a:rPr lang="en-US" i="1" dirty="0" smtClean="0"/>
              <a:t>Iliad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Artemis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Hestia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Hera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Aphrodite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1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Nestor Remembers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648200" cy="472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“Ah, what distress for our Achaean land!</a:t>
            </a:r>
          </a:p>
          <a:p>
            <a:pPr>
              <a:buNone/>
            </a:pPr>
            <a:r>
              <a:rPr lang="en-US" sz="1700" dirty="0" smtClean="0"/>
              <a:t>How </a:t>
            </a:r>
            <a:r>
              <a:rPr lang="en-US" sz="1700" dirty="0" err="1" smtClean="0"/>
              <a:t>Peleus</a:t>
            </a:r>
            <a:r>
              <a:rPr lang="en-US" sz="1700" dirty="0" smtClean="0"/>
              <a:t>, the old master of horse, would grieve,</a:t>
            </a:r>
          </a:p>
          <a:p>
            <a:pPr>
              <a:buNone/>
            </a:pPr>
            <a:r>
              <a:rPr lang="en-US" sz="1700" dirty="0" smtClean="0"/>
              <a:t>That noble counselor of Myrmidons!</a:t>
            </a:r>
          </a:p>
          <a:p>
            <a:pPr>
              <a:buNone/>
            </a:pPr>
            <a:r>
              <a:rPr lang="en-US" sz="1700" dirty="0" smtClean="0"/>
              <a:t>One day, questioning me in his own hall,</a:t>
            </a:r>
          </a:p>
          <a:p>
            <a:pPr>
              <a:buNone/>
            </a:pPr>
            <a:r>
              <a:rPr lang="en-US" sz="1700" dirty="0" smtClean="0"/>
              <a:t>He took delight in learning of the </a:t>
            </a:r>
            <a:r>
              <a:rPr lang="en-US" sz="1700" dirty="0" err="1" smtClean="0"/>
              <a:t>Argives</a:t>
            </a:r>
            <a:r>
              <a:rPr lang="en-US" sz="1700" dirty="0" smtClean="0"/>
              <a:t>’</a:t>
            </a:r>
          </a:p>
          <a:p>
            <a:pPr>
              <a:buNone/>
            </a:pPr>
            <a:r>
              <a:rPr lang="en-US" sz="1700" dirty="0" smtClean="0"/>
              <a:t>Lineage and birth. If he should hear</a:t>
            </a:r>
          </a:p>
          <a:p>
            <a:pPr>
              <a:buNone/>
            </a:pPr>
            <a:r>
              <a:rPr lang="en-US" sz="1700" dirty="0" smtClean="0"/>
              <a:t>How every man here quails before </a:t>
            </a:r>
            <a:r>
              <a:rPr lang="en-US" sz="1700" dirty="0" err="1" smtClean="0"/>
              <a:t>Hektor</a:t>
            </a:r>
            <a:r>
              <a:rPr lang="en-US" sz="1700" dirty="0" smtClean="0"/>
              <a:t> now,</a:t>
            </a:r>
          </a:p>
          <a:p>
            <a:pPr>
              <a:buNone/>
            </a:pPr>
            <a:r>
              <a:rPr lang="en-US" sz="1700" dirty="0" smtClean="0"/>
              <a:t>He’d lift his arms to the immortal gods</a:t>
            </a:r>
          </a:p>
          <a:p>
            <a:pPr>
              <a:buNone/>
            </a:pPr>
            <a:r>
              <a:rPr lang="en-US" sz="1700" dirty="0" smtClean="0"/>
              <a:t>And pray to quit his body, to go down</a:t>
            </a:r>
          </a:p>
          <a:p>
            <a:pPr>
              <a:buNone/>
            </a:pPr>
            <a:r>
              <a:rPr lang="en-US" sz="1700" dirty="0" smtClean="0"/>
              <a:t>Into the house of death! O father Zeus,</a:t>
            </a:r>
          </a:p>
          <a:p>
            <a:pPr>
              <a:buNone/>
            </a:pPr>
            <a:r>
              <a:rPr lang="en-US" sz="1700" dirty="0" smtClean="0"/>
              <a:t>Athena and Apollo! Could I be young again</a:t>
            </a:r>
          </a:p>
          <a:p>
            <a:pPr>
              <a:buNone/>
            </a:pPr>
            <a:r>
              <a:rPr lang="en-US" sz="1700" dirty="0" smtClean="0"/>
              <a:t>As in those days of fighting by the rapids</a:t>
            </a:r>
          </a:p>
          <a:p>
            <a:pPr>
              <a:buNone/>
            </a:pPr>
            <a:r>
              <a:rPr lang="en-US" sz="1700" dirty="0" smtClean="0"/>
              <a:t>Of </a:t>
            </a:r>
            <a:r>
              <a:rPr lang="en-US" sz="1700" dirty="0" err="1" smtClean="0"/>
              <a:t>Keladon</a:t>
            </a:r>
            <a:r>
              <a:rPr lang="en-US" sz="1700" dirty="0" smtClean="0"/>
              <a:t>…</a:t>
            </a:r>
          </a:p>
          <a:p>
            <a:pPr>
              <a:buNone/>
            </a:pPr>
            <a:r>
              <a:rPr lang="en-US" sz="1700" i="1" dirty="0" smtClean="0"/>
              <a:t>Iliad</a:t>
            </a:r>
            <a:r>
              <a:rPr lang="en-US" sz="1700" dirty="0" smtClean="0"/>
              <a:t> 7. 143-54</a:t>
            </a:r>
            <a:endParaRPr lang="en-US" sz="1700" i="1" dirty="0" smtClean="0"/>
          </a:p>
        </p:txBody>
      </p:sp>
      <p:pic>
        <p:nvPicPr>
          <p:cNvPr id="2050" name="Picture 2" descr="Athenian red-figure, c. 450 BC." title="vase-painting of Ne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71600"/>
            <a:ext cx="3268436" cy="32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Nine Heroes Volunteer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35555" y="1115615"/>
            <a:ext cx="489755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So chided by the old man, volunteers</a:t>
            </a:r>
          </a:p>
          <a:p>
            <a:r>
              <a:rPr lang="en-US" dirty="0">
                <a:solidFill>
                  <a:prstClr val="black"/>
                </a:solidFill>
              </a:rPr>
              <a:t>Arose then, nine in all – first on his feet</a:t>
            </a:r>
          </a:p>
          <a:p>
            <a:r>
              <a:rPr lang="en-US" dirty="0">
                <a:solidFill>
                  <a:prstClr val="black"/>
                </a:solidFill>
              </a:rPr>
              <a:t>Being Lord Marshall </a:t>
            </a:r>
            <a:r>
              <a:rPr lang="en-US" dirty="0">
                <a:solidFill>
                  <a:srgbClr val="FF0000"/>
                </a:solidFill>
              </a:rPr>
              <a:t>Agamemnon</a:t>
            </a:r>
            <a:r>
              <a:rPr lang="en-US" dirty="0">
                <a:solidFill>
                  <a:prstClr val="black"/>
                </a:solidFill>
              </a:rPr>
              <a:t>, second</a:t>
            </a:r>
          </a:p>
          <a:p>
            <a:r>
              <a:rPr lang="en-US" dirty="0" err="1">
                <a:solidFill>
                  <a:srgbClr val="FF0000"/>
                </a:solidFill>
              </a:rPr>
              <a:t>Diomedes</a:t>
            </a:r>
            <a:r>
              <a:rPr lang="en-US" dirty="0">
                <a:solidFill>
                  <a:prstClr val="black"/>
                </a:solidFill>
              </a:rPr>
              <a:t>, powerful son of </a:t>
            </a:r>
            <a:r>
              <a:rPr lang="en-US" dirty="0" err="1">
                <a:solidFill>
                  <a:prstClr val="black"/>
                </a:solidFill>
              </a:rPr>
              <a:t>Tydeus</a:t>
            </a:r>
            <a:r>
              <a:rPr lang="en-US" dirty="0">
                <a:solidFill>
                  <a:prstClr val="black"/>
                </a:solidFill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</a:rPr>
              <a:t>And, joining these, the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prstClr val="black"/>
                </a:solidFill>
              </a:rPr>
              <a:t> who were called </a:t>
            </a:r>
            <a:r>
              <a:rPr lang="en-US" dirty="0" err="1">
                <a:solidFill>
                  <a:srgbClr val="FF0000"/>
                </a:solidFill>
              </a:rPr>
              <a:t>Aias</a:t>
            </a:r>
            <a:r>
              <a:rPr lang="en-US" dirty="0">
                <a:solidFill>
                  <a:prstClr val="black"/>
                </a:solidFill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</a:rPr>
              <a:t>Rugged impetuous men, and joining these</a:t>
            </a:r>
          </a:p>
          <a:p>
            <a:r>
              <a:rPr lang="en-US" dirty="0" err="1">
                <a:solidFill>
                  <a:srgbClr val="FF0000"/>
                </a:solidFill>
              </a:rPr>
              <a:t>Idomeneus</a:t>
            </a:r>
            <a:r>
              <a:rPr lang="en-US" dirty="0">
                <a:solidFill>
                  <a:prstClr val="black"/>
                </a:solidFill>
              </a:rPr>
              <a:t>, and that lord’s right-hand man,</a:t>
            </a:r>
          </a:p>
          <a:p>
            <a:r>
              <a:rPr lang="en-US" dirty="0" err="1">
                <a:solidFill>
                  <a:srgbClr val="FF0000"/>
                </a:solidFill>
              </a:rPr>
              <a:t>Meriones</a:t>
            </a:r>
            <a:r>
              <a:rPr lang="en-US" dirty="0">
                <a:solidFill>
                  <a:prstClr val="black"/>
                </a:solidFill>
              </a:rPr>
              <a:t>, the peer of the battle-god</a:t>
            </a:r>
          </a:p>
          <a:p>
            <a:r>
              <a:rPr lang="en-US" dirty="0">
                <a:solidFill>
                  <a:prstClr val="black"/>
                </a:solidFill>
              </a:rPr>
              <a:t>In butchery of war; along with these</a:t>
            </a:r>
          </a:p>
          <a:p>
            <a:r>
              <a:rPr lang="en-US" dirty="0" err="1">
                <a:solidFill>
                  <a:srgbClr val="FF0000"/>
                </a:solidFill>
              </a:rPr>
              <a:t>Eurypylos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Euaimon’s</a:t>
            </a:r>
            <a:r>
              <a:rPr lang="en-US" dirty="0">
                <a:solidFill>
                  <a:prstClr val="black"/>
                </a:solidFill>
              </a:rPr>
              <a:t> handsome son,</a:t>
            </a:r>
          </a:p>
          <a:p>
            <a:r>
              <a:rPr lang="en-US" dirty="0" err="1">
                <a:solidFill>
                  <a:srgbClr val="FF0000"/>
                </a:solidFill>
              </a:rPr>
              <a:t>Thoas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Andraimonides</a:t>
            </a:r>
            <a:r>
              <a:rPr lang="en-US" dirty="0">
                <a:solidFill>
                  <a:prstClr val="black"/>
                </a:solidFill>
              </a:rPr>
              <a:t>, and </a:t>
            </a:r>
            <a:r>
              <a:rPr lang="en-US" dirty="0">
                <a:solidFill>
                  <a:srgbClr val="FF0000"/>
                </a:solidFill>
              </a:rPr>
              <a:t>Odysseus</a:t>
            </a:r>
            <a:r>
              <a:rPr lang="en-US" dirty="0">
                <a:solidFill>
                  <a:prstClr val="black"/>
                </a:solidFill>
              </a:rPr>
              <a:t>.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These were all willing to encounter </a:t>
            </a:r>
            <a:r>
              <a:rPr lang="en-US" dirty="0" err="1">
                <a:solidFill>
                  <a:prstClr val="black"/>
                </a:solidFill>
              </a:rPr>
              <a:t>Hektor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In single combat.</a:t>
            </a:r>
          </a:p>
        </p:txBody>
      </p:sp>
      <p:pic>
        <p:nvPicPr>
          <p:cNvPr id="3075" name="Picture 3" title="images of the nine heroes named in the passage oppo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4" y="1295400"/>
            <a:ext cx="3436327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8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inconclusive single combat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4794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Idaios</a:t>
            </a:r>
            <a:r>
              <a:rPr lang="en-US" dirty="0" smtClean="0"/>
              <a:t> and </a:t>
            </a:r>
            <a:r>
              <a:rPr lang="en-US" dirty="0" err="1" smtClean="0"/>
              <a:t>Talthybios</a:t>
            </a:r>
            <a:r>
              <a:rPr lang="en-US" dirty="0" smtClean="0"/>
              <a:t> kept their heads.</a:t>
            </a:r>
          </a:p>
          <a:p>
            <a:r>
              <a:rPr lang="en-US" dirty="0" smtClean="0"/>
              <a:t>They held their staves out, parting the contenders,</a:t>
            </a:r>
          </a:p>
          <a:p>
            <a:r>
              <a:rPr lang="en-US" dirty="0" smtClean="0"/>
              <a:t>And that experienced man, </a:t>
            </a:r>
            <a:r>
              <a:rPr lang="en-US" dirty="0" err="1" smtClean="0"/>
              <a:t>Idaios</a:t>
            </a:r>
            <a:r>
              <a:rPr lang="en-US" dirty="0" smtClean="0"/>
              <a:t>, said:</a:t>
            </a:r>
          </a:p>
          <a:p>
            <a:r>
              <a:rPr lang="en-US" dirty="0" smtClean="0"/>
              <a:t>“Enough, lads. No more fighting. The lord Zeus,</a:t>
            </a:r>
          </a:p>
          <a:p>
            <a:r>
              <a:rPr lang="en-US" dirty="0" smtClean="0"/>
              <a:t>Assembler of bright cloud, cares for  you both.</a:t>
            </a:r>
          </a:p>
          <a:p>
            <a:r>
              <a:rPr lang="en-US" dirty="0" smtClean="0"/>
              <a:t>Both are great spearmen, and we all know it.</a:t>
            </a:r>
          </a:p>
          <a:p>
            <a:r>
              <a:rPr lang="en-US" dirty="0" smtClean="0"/>
              <a:t>But now already night is coming on,</a:t>
            </a:r>
          </a:p>
          <a:p>
            <a:r>
              <a:rPr lang="en-US" dirty="0" smtClean="0"/>
              <a:t>And we do well to heed the fall of night.”</a:t>
            </a:r>
          </a:p>
          <a:p>
            <a:r>
              <a:rPr lang="en-US" dirty="0" smtClean="0"/>
              <a:t>7. 325-32</a:t>
            </a:r>
            <a:endParaRPr lang="en-US" dirty="0"/>
          </a:p>
        </p:txBody>
      </p:sp>
      <p:pic>
        <p:nvPicPr>
          <p:cNvPr id="10242" name="Picture 2" descr="Corinthian black-figure wine-jug, c. 570" title="Duel of Ajax and H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702" y="11430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Greeks and Trojans hold councils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68" y="762000"/>
            <a:ext cx="4800600" cy="3581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Nestor: 	“We’ll bring</a:t>
            </a:r>
          </a:p>
          <a:p>
            <a:pPr>
              <a:buNone/>
            </a:pPr>
            <a:r>
              <a:rPr lang="en-US" dirty="0" smtClean="0"/>
              <a:t>Earth for a single mound about the fire,</a:t>
            </a:r>
          </a:p>
          <a:p>
            <a:pPr>
              <a:buNone/>
            </a:pPr>
            <a:r>
              <a:rPr lang="en-US" dirty="0" smtClean="0"/>
              <a:t>Common earth from landward; based on this,</a:t>
            </a:r>
          </a:p>
          <a:p>
            <a:pPr>
              <a:buNone/>
            </a:pPr>
            <a:r>
              <a:rPr lang="en-US" dirty="0" smtClean="0"/>
              <a:t>A line of ramparts to defend our ships</a:t>
            </a:r>
          </a:p>
          <a:p>
            <a:pPr>
              <a:buNone/>
            </a:pPr>
            <a:r>
              <a:rPr lang="en-US" dirty="0" smtClean="0"/>
              <a:t>And troops – with gates well fitted in the walls </a:t>
            </a:r>
          </a:p>
          <a:p>
            <a:pPr>
              <a:buNone/>
            </a:pPr>
            <a:r>
              <a:rPr lang="en-US" dirty="0" smtClean="0"/>
              <a:t>to leave a way out for our chariots” (7.397-402)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Paris:  </a:t>
            </a:r>
          </a:p>
          <a:p>
            <a:pPr>
              <a:buNone/>
            </a:pPr>
            <a:r>
              <a:rPr lang="en-US" dirty="0" smtClean="0"/>
              <a:t>To all you Trojan handlers of fast horses</a:t>
            </a:r>
          </a:p>
          <a:p>
            <a:pPr>
              <a:buNone/>
            </a:pPr>
            <a:r>
              <a:rPr lang="en-US" dirty="0" smtClean="0"/>
              <a:t>Here is my speech: I say ‘No’ to your face:</a:t>
            </a:r>
          </a:p>
          <a:p>
            <a:pPr>
              <a:buNone/>
            </a:pPr>
            <a:r>
              <a:rPr lang="en-US" dirty="0" smtClean="0"/>
              <a:t>I will not give the woman up! The treasure,</a:t>
            </a:r>
          </a:p>
          <a:p>
            <a:pPr>
              <a:buNone/>
            </a:pPr>
            <a:r>
              <a:rPr lang="en-US" dirty="0" smtClean="0"/>
              <a:t>All that I once brought home from Argos, though,</a:t>
            </a:r>
          </a:p>
          <a:p>
            <a:pPr>
              <a:buNone/>
            </a:pPr>
            <a:r>
              <a:rPr lang="en-US" dirty="0" smtClean="0"/>
              <a:t>I offer willingly, and with increment.” (7.427-431)</a:t>
            </a:r>
          </a:p>
        </p:txBody>
      </p:sp>
      <p:pic>
        <p:nvPicPr>
          <p:cNvPr id="4" name="Picture 3" title="sketch-map of the site of Troy (scholarly conjecture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4868" y="1447800"/>
            <a:ext cx="362682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Zeus Intervenes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576942"/>
            <a:ext cx="3886200" cy="4833258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“Listen to me, immortals, every one,</a:t>
            </a:r>
          </a:p>
          <a:p>
            <a:pPr>
              <a:buNone/>
            </a:pPr>
            <a:r>
              <a:rPr lang="en-US" dirty="0" smtClean="0"/>
              <a:t>And let me make my mood and purpose clear.</a:t>
            </a:r>
          </a:p>
          <a:p>
            <a:pPr>
              <a:buNone/>
            </a:pPr>
            <a:r>
              <a:rPr lang="en-US" dirty="0" smtClean="0"/>
              <a:t>Let no one, god or goddess, contravene</a:t>
            </a:r>
          </a:p>
          <a:p>
            <a:pPr>
              <a:buNone/>
            </a:pPr>
            <a:r>
              <a:rPr lang="en-US" dirty="0" smtClean="0"/>
              <a:t>My present edict; all assent to it</a:t>
            </a:r>
          </a:p>
          <a:p>
            <a:pPr>
              <a:buNone/>
            </a:pPr>
            <a:r>
              <a:rPr lang="en-US" dirty="0" smtClean="0"/>
              <a:t>That I may get this business done, and quickly.</a:t>
            </a:r>
          </a:p>
          <a:p>
            <a:pPr>
              <a:buNone/>
            </a:pPr>
            <a:r>
              <a:rPr lang="en-US" dirty="0" smtClean="0"/>
              <a:t>If I catch sight of anyone slipping away </a:t>
            </a:r>
          </a:p>
          <a:p>
            <a:pPr>
              <a:buNone/>
            </a:pPr>
            <a:r>
              <a:rPr lang="en-US" dirty="0" smtClean="0"/>
              <a:t>With a mind to assist the </a:t>
            </a:r>
            <a:r>
              <a:rPr lang="en-US" dirty="0" err="1" smtClean="0"/>
              <a:t>Danaans</a:t>
            </a:r>
            <a:r>
              <a:rPr lang="en-US" dirty="0" smtClean="0"/>
              <a:t> or the Trojans,</a:t>
            </a:r>
          </a:p>
          <a:p>
            <a:pPr>
              <a:buNone/>
            </a:pPr>
            <a:r>
              <a:rPr lang="en-US" dirty="0" smtClean="0"/>
              <a:t>He comes back blasted without ceremony,</a:t>
            </a:r>
          </a:p>
          <a:p>
            <a:pPr>
              <a:buNone/>
            </a:pPr>
            <a:r>
              <a:rPr lang="en-US" dirty="0" smtClean="0"/>
              <a:t>Or else he will be flung out of </a:t>
            </a:r>
            <a:r>
              <a:rPr lang="en-US" dirty="0" err="1" smtClean="0"/>
              <a:t>Olympos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Into the murk of </a:t>
            </a:r>
            <a:r>
              <a:rPr lang="en-US" dirty="0" err="1" smtClean="0"/>
              <a:t>Tartaros</a:t>
            </a:r>
            <a:r>
              <a:rPr lang="en-US" dirty="0" smtClean="0"/>
              <a:t> that lies</a:t>
            </a:r>
          </a:p>
          <a:p>
            <a:pPr>
              <a:buNone/>
            </a:pPr>
            <a:r>
              <a:rPr lang="en-US" dirty="0" smtClean="0"/>
              <a:t>Deep down in underworld. Iron the gates are,</a:t>
            </a:r>
          </a:p>
          <a:p>
            <a:pPr>
              <a:buNone/>
            </a:pPr>
            <a:r>
              <a:rPr lang="en-US" dirty="0" smtClean="0"/>
              <a:t>Brazen the </a:t>
            </a:r>
            <a:r>
              <a:rPr lang="en-US" dirty="0" err="1" smtClean="0"/>
              <a:t>doorslab</a:t>
            </a:r>
            <a:r>
              <a:rPr lang="en-US" dirty="0" smtClean="0"/>
              <a:t>, and the depth from hell</a:t>
            </a:r>
          </a:p>
          <a:p>
            <a:pPr>
              <a:buNone/>
            </a:pPr>
            <a:r>
              <a:rPr lang="en-US" dirty="0" smtClean="0"/>
              <a:t>As great as heaven’s utmost height from earth.</a:t>
            </a:r>
          </a:p>
          <a:p>
            <a:pPr>
              <a:buNone/>
            </a:pPr>
            <a:r>
              <a:rPr lang="en-US" dirty="0" smtClean="0"/>
              <a:t>You may learn then how far my power</a:t>
            </a:r>
          </a:p>
          <a:p>
            <a:pPr>
              <a:buNone/>
            </a:pPr>
            <a:r>
              <a:rPr lang="en-US" dirty="0" smtClean="0"/>
              <a:t>Puts all gods to shame. Or prove it this way:</a:t>
            </a:r>
          </a:p>
          <a:p>
            <a:pPr>
              <a:buNone/>
            </a:pPr>
            <a:r>
              <a:rPr lang="en-US" dirty="0" smtClean="0"/>
              <a:t>Out of the zenith hang a golden line</a:t>
            </a:r>
          </a:p>
          <a:p>
            <a:pPr>
              <a:buNone/>
            </a:pPr>
            <a:r>
              <a:rPr lang="en-US" dirty="0" smtClean="0"/>
              <a:t>And put your weight on it, all gods and goddesses.</a:t>
            </a:r>
          </a:p>
          <a:p>
            <a:pPr>
              <a:buNone/>
            </a:pPr>
            <a:r>
              <a:rPr lang="en-US" dirty="0" smtClean="0"/>
              <a:t>You will not budge me earthward out of heaven,</a:t>
            </a:r>
          </a:p>
          <a:p>
            <a:pPr>
              <a:buNone/>
            </a:pPr>
            <a:r>
              <a:rPr lang="en-US" dirty="0" smtClean="0"/>
              <a:t>Cannot budge the all-highest, mighty Zeus,</a:t>
            </a:r>
          </a:p>
          <a:p>
            <a:pPr>
              <a:buNone/>
            </a:pPr>
            <a:r>
              <a:rPr lang="en-US" dirty="0" smtClean="0"/>
              <a:t>No matter how hard you try.”</a:t>
            </a:r>
          </a:p>
          <a:p>
            <a:pPr>
              <a:buNone/>
            </a:pPr>
            <a:r>
              <a:rPr lang="en-US" dirty="0" smtClean="0"/>
              <a:t>8. 4-24</a:t>
            </a:r>
          </a:p>
        </p:txBody>
      </p:sp>
      <p:pic>
        <p:nvPicPr>
          <p:cNvPr id="4" name="Picture 3" descr="Zeus Artemisia. National Archaeological Museum, Athens." title="bronze statue of Zeu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609600"/>
            <a:ext cx="4574218" cy="4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Teucer</a:t>
            </a:r>
            <a:r>
              <a:rPr lang="en-US" sz="2800" dirty="0" smtClean="0"/>
              <a:t>, in his finest hour, slays </a:t>
            </a:r>
            <a:r>
              <a:rPr lang="en-US" sz="2800" dirty="0" err="1" smtClean="0"/>
              <a:t>Gorgythion</a:t>
            </a:r>
            <a:endParaRPr lang="en-US" sz="2800" dirty="0"/>
          </a:p>
        </p:txBody>
      </p:sp>
      <p:pic>
        <p:nvPicPr>
          <p:cNvPr id="6" name="Content Placeholder 5" descr="Sir William Hamo Thornycroft (1850 - 1925) Teucer, after 1881 Sculpture, Bronze, Height: 22 in. (55.88 cm) James E. Clark Bequest (M.87.119.26). Los Angeles County Museum of Art" title="statue of Teucer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524000"/>
            <a:ext cx="1879346" cy="3733800"/>
          </a:xfrm>
        </p:spPr>
      </p:pic>
      <p:pic>
        <p:nvPicPr>
          <p:cNvPr id="7" name="Picture 6" title="photograph of poppy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3832" y="3048000"/>
            <a:ext cx="1752600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79914" y="914400"/>
            <a:ext cx="4797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He missed once more, but did hit in the chest</a:t>
            </a:r>
          </a:p>
          <a:p>
            <a:r>
              <a:rPr lang="en-US" dirty="0">
                <a:solidFill>
                  <a:prstClr val="black"/>
                </a:solidFill>
              </a:rPr>
              <a:t>A noble son of </a:t>
            </a:r>
            <a:r>
              <a:rPr lang="en-US" dirty="0" err="1">
                <a:solidFill>
                  <a:prstClr val="black"/>
                </a:solidFill>
              </a:rPr>
              <a:t>Priam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Gorgythion</a:t>
            </a:r>
            <a:r>
              <a:rPr lang="en-US" dirty="0">
                <a:solidFill>
                  <a:prstClr val="black"/>
                </a:solidFill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</a:rPr>
              <a:t>Whom </a:t>
            </a:r>
            <a:r>
              <a:rPr lang="en-US" dirty="0" err="1">
                <a:solidFill>
                  <a:prstClr val="black"/>
                </a:solidFill>
              </a:rPr>
              <a:t>Kastianera</a:t>
            </a:r>
            <a:r>
              <a:rPr lang="en-US" dirty="0">
                <a:solidFill>
                  <a:prstClr val="black"/>
                </a:solidFill>
              </a:rPr>
              <a:t> of </a:t>
            </a:r>
            <a:r>
              <a:rPr lang="en-US" dirty="0" err="1">
                <a:solidFill>
                  <a:prstClr val="black"/>
                </a:solidFill>
              </a:rPr>
              <a:t>Aisyme</a:t>
            </a:r>
            <a:r>
              <a:rPr lang="en-US" dirty="0">
                <a:solidFill>
                  <a:prstClr val="black"/>
                </a:solidFill>
              </a:rPr>
              <a:t> bore,</a:t>
            </a:r>
          </a:p>
          <a:p>
            <a:r>
              <a:rPr lang="en-US" dirty="0">
                <a:solidFill>
                  <a:prstClr val="black"/>
                </a:solidFill>
              </a:rPr>
              <a:t>A woman tall in beauty as a goddess.</a:t>
            </a:r>
          </a:p>
          <a:p>
            <a:r>
              <a:rPr lang="en-US" dirty="0">
                <a:solidFill>
                  <a:prstClr val="black"/>
                </a:solidFill>
              </a:rPr>
              <a:t>Fallen on one side, as on the stalk</a:t>
            </a:r>
          </a:p>
          <a:p>
            <a:r>
              <a:rPr lang="en-US" dirty="0">
                <a:solidFill>
                  <a:prstClr val="black"/>
                </a:solidFill>
              </a:rPr>
              <a:t>A poppy falls, weighed down by showering spring,</a:t>
            </a:r>
          </a:p>
          <a:p>
            <a:r>
              <a:rPr lang="en-US" dirty="0">
                <a:solidFill>
                  <a:prstClr val="black"/>
                </a:solidFill>
              </a:rPr>
              <a:t>Beneath his helmet’s weight his head sank down.</a:t>
            </a:r>
          </a:p>
          <a:p>
            <a:r>
              <a:rPr lang="en-US" dirty="0">
                <a:solidFill>
                  <a:prstClr val="black"/>
                </a:solidFill>
              </a:rPr>
              <a:t>8.344-350</a:t>
            </a:r>
          </a:p>
        </p:txBody>
      </p:sp>
    </p:spTree>
    <p:extLst>
      <p:ext uri="{BB962C8B-B14F-4D97-AF65-F5344CB8AC3E}">
        <p14:creationId xmlns:p14="http://schemas.microsoft.com/office/powerpoint/2010/main" val="24544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Hera and Athena’s failed rebellion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5720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“At dawn tomorrow you will see still more,</a:t>
            </a:r>
          </a:p>
          <a:p>
            <a:pPr>
              <a:buNone/>
            </a:pPr>
            <a:r>
              <a:rPr lang="en-US" sz="1700" dirty="0" smtClean="0"/>
              <a:t>My wide-eyed lady, if you care to see </a:t>
            </a:r>
          </a:p>
          <a:p>
            <a:pPr>
              <a:buNone/>
            </a:pPr>
            <a:r>
              <a:rPr lang="en-US" sz="1700" dirty="0" smtClean="0"/>
              <a:t>The Lord Zeus in high rage scything that army</a:t>
            </a:r>
          </a:p>
          <a:p>
            <a:pPr>
              <a:buNone/>
            </a:pPr>
            <a:r>
              <a:rPr lang="en-US" sz="1700" dirty="0" smtClean="0"/>
              <a:t>Of </a:t>
            </a:r>
            <a:r>
              <a:rPr lang="en-US" sz="1700" dirty="0" err="1" smtClean="0"/>
              <a:t>Argive</a:t>
            </a:r>
            <a:r>
              <a:rPr lang="en-US" sz="1700" dirty="0" smtClean="0"/>
              <a:t> spearmen down – for </a:t>
            </a:r>
            <a:r>
              <a:rPr lang="en-US" sz="1700" dirty="0" err="1" smtClean="0"/>
              <a:t>Hektor</a:t>
            </a:r>
            <a:r>
              <a:rPr lang="en-US" sz="1700" dirty="0" smtClean="0"/>
              <a:t> shall not</a:t>
            </a:r>
          </a:p>
          <a:p>
            <a:pPr>
              <a:buNone/>
            </a:pPr>
            <a:r>
              <a:rPr lang="en-US" sz="1700" dirty="0" smtClean="0"/>
              <a:t>Give his prowess respite from the war</a:t>
            </a:r>
          </a:p>
          <a:p>
            <a:pPr>
              <a:buNone/>
            </a:pPr>
            <a:r>
              <a:rPr lang="en-US" sz="1700" dirty="0" smtClean="0"/>
              <a:t>Until the marvelous runner, son of </a:t>
            </a:r>
            <a:r>
              <a:rPr lang="en-US" sz="1700" dirty="0" err="1" smtClean="0"/>
              <a:t>Peleus</a:t>
            </a:r>
            <a:r>
              <a:rPr lang="en-US" sz="1700" dirty="0" smtClean="0"/>
              <a:t>,</a:t>
            </a:r>
          </a:p>
          <a:p>
            <a:pPr>
              <a:buNone/>
            </a:pPr>
            <a:r>
              <a:rPr lang="en-US" sz="1700" dirty="0" smtClean="0"/>
              <a:t>Rouses beside his ship – when near at hand,</a:t>
            </a:r>
          </a:p>
          <a:p>
            <a:pPr>
              <a:buNone/>
            </a:pPr>
            <a:r>
              <a:rPr lang="en-US" sz="1700" dirty="0" smtClean="0"/>
              <a:t>Around the sterns, in a desperate narrow place,</a:t>
            </a:r>
          </a:p>
          <a:p>
            <a:pPr>
              <a:buNone/>
            </a:pPr>
            <a:r>
              <a:rPr lang="en-US" sz="1700" dirty="0" smtClean="0"/>
              <a:t>They fight over </a:t>
            </a:r>
            <a:r>
              <a:rPr lang="en-US" sz="1700" dirty="0" err="1" smtClean="0"/>
              <a:t>Patroklos</a:t>
            </a:r>
            <a:r>
              <a:rPr lang="en-US" sz="1700" dirty="0" smtClean="0"/>
              <a:t> dead. That way</a:t>
            </a:r>
          </a:p>
          <a:p>
            <a:pPr>
              <a:buNone/>
            </a:pPr>
            <a:r>
              <a:rPr lang="en-US" sz="1700" dirty="0" smtClean="0"/>
              <a:t>The will of heaven lies.”</a:t>
            </a:r>
            <a:br>
              <a:rPr lang="en-US" sz="1700" dirty="0" smtClean="0"/>
            </a:br>
            <a:r>
              <a:rPr lang="en-US" sz="1700" dirty="0" smtClean="0"/>
              <a:t>8. 532-41</a:t>
            </a:r>
            <a:endParaRPr lang="en-US" sz="1700" dirty="0"/>
          </a:p>
        </p:txBody>
      </p:sp>
      <p:pic>
        <p:nvPicPr>
          <p:cNvPr id="4" name="Picture 3" descr="Palazzo Altemps, Rome." title="head of Ludovisi Jun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609600"/>
            <a:ext cx="311609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Which mortal human injures Ares in the </a:t>
            </a:r>
            <a:r>
              <a:rPr lang="en-US" i="1" dirty="0" smtClean="0"/>
              <a:t>Iliad</a:t>
            </a:r>
            <a:r>
              <a:rPr lang="en-US" dirty="0" smtClean="0"/>
              <a:t>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Diomedes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Hector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Ajax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Menelaus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What is the name of Hector’s wife?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Astyanax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Andromache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Ampelousa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Aristeia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What is the name of Hector’s son?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Astyanax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Scamander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Alexander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Both a. and b. 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Both a. and 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quick note about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For many mythological characters, there are two or more ways of spelling their names.</a:t>
            </a:r>
          </a:p>
          <a:p>
            <a:pPr marL="0" indent="0">
              <a:buNone/>
            </a:pPr>
            <a:r>
              <a:rPr lang="en-US" dirty="0" smtClean="0"/>
              <a:t>Typically, one is a more accurate transliteration of their name in Greek; the other is filtered through Latin: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Ἀχιλλεύς</a:t>
            </a:r>
            <a:r>
              <a:rPr lang="en-US" dirty="0" smtClean="0"/>
              <a:t>		</a:t>
            </a:r>
            <a:r>
              <a:rPr lang="en-US" dirty="0" err="1" smtClean="0"/>
              <a:t>Akhilleus</a:t>
            </a:r>
            <a:r>
              <a:rPr lang="en-US" dirty="0" smtClean="0"/>
              <a:t>		Achilles</a:t>
            </a:r>
          </a:p>
          <a:p>
            <a:pPr marL="0" indent="0">
              <a:buNone/>
            </a:pPr>
            <a:r>
              <a:rPr lang="en-US" dirty="0" err="1"/>
              <a:t>Αἴ</a:t>
            </a:r>
            <a:r>
              <a:rPr lang="en-US" dirty="0"/>
              <a:t>ας	</a:t>
            </a:r>
            <a:r>
              <a:rPr lang="en-US" dirty="0" smtClean="0"/>
              <a:t>		Aias			Ajax</a:t>
            </a:r>
          </a:p>
          <a:p>
            <a:pPr marL="0" indent="0">
              <a:buNone/>
            </a:pPr>
            <a:r>
              <a:rPr lang="en-US" dirty="0" err="1"/>
              <a:t>Ἀνδρομάχη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Andromakhe</a:t>
            </a:r>
            <a:r>
              <a:rPr lang="en-US" dirty="0" smtClean="0"/>
              <a:t>		Andromache	</a:t>
            </a:r>
            <a:r>
              <a:rPr lang="el-GR" dirty="0"/>
              <a:t> Οἰδίπους</a:t>
            </a:r>
            <a:r>
              <a:rPr lang="en-US" dirty="0" smtClean="0"/>
              <a:t>		</a:t>
            </a:r>
            <a:r>
              <a:rPr lang="en-US" dirty="0" err="1" smtClean="0"/>
              <a:t>Oidipous</a:t>
            </a:r>
            <a:r>
              <a:rPr lang="en-US" dirty="0" smtClean="0"/>
              <a:t>		Oedipus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We’ll encounter both kinds of names in different translations, so  you need to be familiar with both. I use both in the slides for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Plot of the </a:t>
            </a:r>
            <a:r>
              <a:rPr lang="en-US" i="1" dirty="0" smtClean="0"/>
              <a:t>Iliad</a:t>
            </a:r>
            <a:endParaRPr lang="en-US" dirty="0"/>
          </a:p>
        </p:txBody>
      </p:sp>
      <p:pic>
        <p:nvPicPr>
          <p:cNvPr id="4" name="Content Placeholder 3" descr="from blog &#10;From http://betterbooktitles.com/post/1115541630/homer-the-iliad&#10;" title="alternative title for the Iliad: An Angry Guy Gets Angrier, Then Chill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0" y="685800"/>
            <a:ext cx="3019425" cy="4524375"/>
          </a:xfrm>
        </p:spPr>
      </p:pic>
    </p:spTree>
    <p:extLst>
      <p:ext uri="{BB962C8B-B14F-4D97-AF65-F5344CB8AC3E}">
        <p14:creationId xmlns:p14="http://schemas.microsoft.com/office/powerpoint/2010/main" val="3064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in other words: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8077200" cy="3886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Achilles has withdrawn from battle</a:t>
            </a:r>
          </a:p>
          <a:p>
            <a:r>
              <a:rPr lang="en-US" dirty="0" smtClean="0"/>
              <a:t>the Greeks continue to fight without him,</a:t>
            </a:r>
          </a:p>
          <a:p>
            <a:r>
              <a:rPr lang="en-US" dirty="0" smtClean="0"/>
              <a:t>but cannot win without him.</a:t>
            </a:r>
          </a:p>
          <a:p>
            <a:endParaRPr lang="en-US" dirty="0" smtClean="0"/>
          </a:p>
          <a:p>
            <a:r>
              <a:rPr lang="en-US" dirty="0" smtClean="0"/>
              <a:t>These books are about the Greek struggle to win without  Achilles,</a:t>
            </a:r>
          </a:p>
          <a:p>
            <a:r>
              <a:rPr lang="en-US" dirty="0" smtClean="0"/>
              <a:t>or to get him back into battle</a:t>
            </a:r>
          </a:p>
          <a:p>
            <a:endParaRPr lang="en-US" dirty="0" smtClean="0"/>
          </a:p>
          <a:p>
            <a:r>
              <a:rPr lang="en-US" dirty="0" smtClean="0"/>
              <a:t>They magnify Achilles’ </a:t>
            </a:r>
            <a:r>
              <a:rPr lang="en-US" i="1" dirty="0" err="1" smtClean="0"/>
              <a:t>kleos</a:t>
            </a:r>
            <a:r>
              <a:rPr lang="en-US" dirty="0" smtClean="0"/>
              <a:t>, since the Greeks can’t win without him, but also give </a:t>
            </a:r>
            <a:r>
              <a:rPr lang="en-US" i="1" dirty="0" err="1" smtClean="0"/>
              <a:t>kleos</a:t>
            </a:r>
            <a:r>
              <a:rPr lang="en-US" dirty="0" smtClean="0"/>
              <a:t> to the other heroes who try to defend the Greeks in his absence </a:t>
            </a:r>
          </a:p>
          <a:p>
            <a:r>
              <a:rPr lang="en-US" dirty="0" smtClean="0"/>
              <a:t>(and on a smaller scale to each hero who dies).</a:t>
            </a:r>
          </a:p>
        </p:txBody>
      </p:sp>
    </p:spTree>
    <p:extLst>
      <p:ext uri="{BB962C8B-B14F-4D97-AF65-F5344CB8AC3E}">
        <p14:creationId xmlns:p14="http://schemas.microsoft.com/office/powerpoint/2010/main" val="4521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Memorial</a:t>
            </a:r>
            <a:endParaRPr lang="en-US" dirty="0"/>
          </a:p>
        </p:txBody>
      </p:sp>
      <p:pic>
        <p:nvPicPr>
          <p:cNvPr id="6146" name="Picture 2" title="photograph of poet Alice Oswald (1966-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09600"/>
            <a:ext cx="20955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143000"/>
            <a:ext cx="489339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SCAMANDRIUS the hunter</a:t>
            </a:r>
          </a:p>
          <a:p>
            <a:r>
              <a:rPr lang="en-US" dirty="0" smtClean="0"/>
              <a:t>Knew every deer in the woods</a:t>
            </a:r>
          </a:p>
          <a:p>
            <a:r>
              <a:rPr lang="en-US" dirty="0" smtClean="0"/>
              <a:t>He used to hear the voice of Artemis</a:t>
            </a:r>
          </a:p>
          <a:p>
            <a:r>
              <a:rPr lang="en-US" dirty="0" smtClean="0"/>
              <a:t>Calling out to him in the lunar</a:t>
            </a:r>
          </a:p>
          <a:p>
            <a:r>
              <a:rPr lang="en-US" dirty="0" smtClean="0"/>
              <a:t>No man’s land of the mountains</a:t>
            </a:r>
          </a:p>
          <a:p>
            <a:r>
              <a:rPr lang="en-US" dirty="0" smtClean="0"/>
              <a:t>She taught him to track her animals</a:t>
            </a:r>
          </a:p>
          <a:p>
            <a:r>
              <a:rPr lang="en-US" dirty="0" smtClean="0"/>
              <a:t>But impartial death has killed the killer</a:t>
            </a:r>
          </a:p>
          <a:p>
            <a:r>
              <a:rPr lang="en-US" dirty="0" smtClean="0"/>
              <a:t>Now Artemis with all her arrows can’t help him up</a:t>
            </a:r>
          </a:p>
          <a:p>
            <a:r>
              <a:rPr lang="en-US" dirty="0" smtClean="0"/>
              <a:t>His accurate firing arm is useless</a:t>
            </a:r>
          </a:p>
          <a:p>
            <a:r>
              <a:rPr lang="en-US" dirty="0" smtClean="0"/>
              <a:t>Menelaus stabbed him</a:t>
            </a:r>
          </a:p>
          <a:p>
            <a:r>
              <a:rPr lang="en-US" dirty="0" smtClean="0"/>
              <a:t>One spear-thrust through the shoulders</a:t>
            </a:r>
          </a:p>
          <a:p>
            <a:r>
              <a:rPr lang="en-US" dirty="0" smtClean="0"/>
              <a:t>And the point came out through the ribs</a:t>
            </a:r>
          </a:p>
          <a:p>
            <a:r>
              <a:rPr lang="en-US" dirty="0"/>
              <a:t> </a:t>
            </a:r>
            <a:r>
              <a:rPr lang="en-US" dirty="0" smtClean="0"/>
              <a:t>his father was </a:t>
            </a:r>
            <a:r>
              <a:rPr lang="en-US" dirty="0" err="1" smtClean="0"/>
              <a:t>Strophius</a:t>
            </a:r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smtClean="0"/>
              <a:t>Alice Oswald</a:t>
            </a:r>
            <a:r>
              <a:rPr lang="en-US" dirty="0" smtClean="0"/>
              <a:t>, </a:t>
            </a:r>
            <a:r>
              <a:rPr lang="en-US" i="1" dirty="0" smtClean="0"/>
              <a:t>Memorial </a:t>
            </a:r>
            <a:r>
              <a:rPr lang="en-US" dirty="0" smtClean="0"/>
              <a:t>(2011)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65" y="2514600"/>
            <a:ext cx="2134169" cy="33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Diomedes</a:t>
            </a:r>
            <a:r>
              <a:rPr lang="en-US" dirty="0" smtClean="0"/>
              <a:t>’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191000" cy="4038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dirty="0" smtClean="0"/>
              <a:t>Now </a:t>
            </a:r>
            <a:r>
              <a:rPr lang="en-US" sz="1600" dirty="0" err="1" smtClean="0"/>
              <a:t>Diomedes</a:t>
            </a:r>
            <a:r>
              <a:rPr lang="en-US" sz="1600" dirty="0" smtClean="0"/>
              <a:t>’ hour for great action came,</a:t>
            </a:r>
          </a:p>
          <a:p>
            <a:pPr>
              <a:buNone/>
            </a:pPr>
            <a:r>
              <a:rPr lang="en-US" sz="1600" dirty="0" smtClean="0"/>
              <a:t>Athena made him bold, and gave him ease</a:t>
            </a:r>
          </a:p>
          <a:p>
            <a:pPr>
              <a:buNone/>
            </a:pPr>
            <a:r>
              <a:rPr lang="en-US" sz="1600" dirty="0" smtClean="0"/>
              <a:t>To tower amid </a:t>
            </a:r>
            <a:r>
              <a:rPr lang="en-US" sz="1600" dirty="0" err="1" smtClean="0"/>
              <a:t>Argives</a:t>
            </a:r>
            <a:r>
              <a:rPr lang="en-US" sz="1600" dirty="0" smtClean="0"/>
              <a:t>, to win glory,</a:t>
            </a:r>
          </a:p>
          <a:p>
            <a:pPr>
              <a:buNone/>
            </a:pPr>
            <a:r>
              <a:rPr lang="en-US" sz="1600" dirty="0" smtClean="0"/>
              <a:t>And on his shield and helm she kindled fire</a:t>
            </a:r>
          </a:p>
          <a:p>
            <a:pPr>
              <a:buNone/>
            </a:pPr>
            <a:r>
              <a:rPr lang="en-US" sz="1600" dirty="0" smtClean="0"/>
              <a:t>Most like midsummer’s purest flaming star</a:t>
            </a:r>
          </a:p>
          <a:p>
            <a:pPr>
              <a:buNone/>
            </a:pPr>
            <a:r>
              <a:rPr lang="en-US" sz="1600" dirty="0" smtClean="0"/>
              <a:t>In heaven rising, bathed by the Ocean stream.</a:t>
            </a:r>
          </a:p>
          <a:p>
            <a:pPr>
              <a:buNone/>
            </a:pPr>
            <a:r>
              <a:rPr lang="en-US" sz="1600" dirty="0" smtClean="0"/>
              <a:t>So fiery she made his head and shoulders</a:t>
            </a:r>
          </a:p>
          <a:p>
            <a:pPr>
              <a:buNone/>
            </a:pPr>
            <a:r>
              <a:rPr lang="en-US" sz="1600" dirty="0" smtClean="0"/>
              <a:t>As she impelled him to the center where</a:t>
            </a:r>
          </a:p>
          <a:p>
            <a:pPr>
              <a:buNone/>
            </a:pPr>
            <a:r>
              <a:rPr lang="en-US" sz="1600" dirty="0" smtClean="0"/>
              <a:t>The greatest number fought.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5. 1-9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Now from the goddess that immortal fluid,</a:t>
            </a:r>
          </a:p>
          <a:p>
            <a:pPr>
              <a:buNone/>
            </a:pPr>
            <a:r>
              <a:rPr lang="en-US" sz="1600" dirty="0" err="1" smtClean="0"/>
              <a:t>Ichor</a:t>
            </a:r>
            <a:r>
              <a:rPr lang="en-US" sz="1600" dirty="0" smtClean="0"/>
              <a:t>, flowed – the food of blissful gods</a:t>
            </a:r>
          </a:p>
          <a:p>
            <a:pPr>
              <a:buNone/>
            </a:pPr>
            <a:r>
              <a:rPr lang="en-US" sz="1600" dirty="0" smtClean="0"/>
              <a:t>Who eat no food, who drink no tawny wine,</a:t>
            </a:r>
          </a:p>
          <a:p>
            <a:pPr>
              <a:buNone/>
            </a:pPr>
            <a:r>
              <a:rPr lang="en-US" sz="1600" dirty="0" smtClean="0"/>
              <a:t>And thereby being bloodless have the name</a:t>
            </a:r>
          </a:p>
          <a:p>
            <a:pPr>
              <a:buNone/>
            </a:pPr>
            <a:r>
              <a:rPr lang="en-US" sz="1600" dirty="0" smtClean="0"/>
              <a:t>Of being immortal.</a:t>
            </a:r>
          </a:p>
          <a:p>
            <a:pPr>
              <a:buNone/>
            </a:pPr>
            <a:r>
              <a:rPr lang="en-US" sz="1600" i="1" dirty="0" smtClean="0"/>
              <a:t>Iliad</a:t>
            </a:r>
            <a:r>
              <a:rPr lang="en-US" sz="1600" dirty="0" smtClean="0"/>
              <a:t> 5. 392-6</a:t>
            </a:r>
            <a:endParaRPr lang="en-US" sz="1600" i="1" dirty="0" smtClean="0"/>
          </a:p>
        </p:txBody>
      </p:sp>
      <p:pic>
        <p:nvPicPr>
          <p:cNvPr id="5" name="Picture 4" descr="Roman copy of a statue by Kresilas from ca. 430 BC. Glyptothek, Munich." title="statue of Diomede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2408" y="457200"/>
            <a:ext cx="2031492" cy="3276600"/>
          </a:xfrm>
          <a:prstGeom prst="rect">
            <a:avLst/>
          </a:prstGeom>
        </p:spPr>
      </p:pic>
      <p:pic>
        <p:nvPicPr>
          <p:cNvPr id="8194" name="Picture 2" descr="painting by Jean-Auguste-Dominique Ingres, 1800.  Kunstmuseum Basel, Basel, Switzerland." title="painting of Aphrodite returning to Olympus after being wounded by Diome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03" y="3875314"/>
            <a:ext cx="2560701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1802&quot;&gt;&lt;/object&gt;&lt;object type=&quot;2&quot; unique_id=&quot;11803&quot;&gt;&lt;object type=&quot;3&quot; unique_id=&quot;11804&quot;&gt;&lt;property id=&quot;20148&quot; value=&quot;5&quot;/&gt;&lt;property id=&quot;20300&quot; value=&quot;Slide 1 - &amp;quot;  CLAS 220 Introduction to Classical Mythology&amp;quot;&quot;/&gt;&lt;property id=&quot;20307&quot; value=&quot;260&quot;/&gt;&lt;/object&gt;&lt;object type=&quot;3&quot; unique_id=&quot;11805&quot;&gt;&lt;property id=&quot;20148&quot; value=&quot;5&quot;/&gt;&lt;property id=&quot;20300&quot; value=&quot;Slide 6 - &amp;quot;The Basic Plot of the Iliad&amp;quot;&quot;/&gt;&lt;property id=&quot;20307&quot; value=&quot;261&quot;/&gt;&lt;/object&gt;&lt;object type=&quot;3&quot; unique_id=&quot;11806&quot;&gt;&lt;property id=&quot;20148&quot; value=&quot;5&quot;/&gt;&lt;property id=&quot;20300&quot; value=&quot;Slide 7 - &amp;quot;… in other words:&amp;quot;&quot;/&gt;&lt;property id=&quot;20307&quot; value=&quot;262&quot;/&gt;&lt;/object&gt;&lt;object type=&quot;3&quot; unique_id=&quot;11807&quot;&gt;&lt;property id=&quot;20148&quot; value=&quot;5&quot;/&gt;&lt;property id=&quot;20300&quot; value=&quot;Slide 9 - &amp;quot;Diomedes’ Hour&amp;quot;&quot;/&gt;&lt;property id=&quot;20307&quot; value=&quot;257&quot;/&gt;&lt;/object&gt;&lt;object type=&quot;3&quot; unique_id=&quot;11808&quot;&gt;&lt;property id=&quot;20148&quot; value=&quot;5&quot;/&gt;&lt;property id=&quot;20300&quot; value=&quot;Slide 13 - &amp;quot;“Like leaves upon this earth”&amp;quot;&quot;/&gt;&lt;property id=&quot;20307&quot; value=&quot;258&quot;/&gt;&lt;/object&gt;&lt;object type=&quot;3&quot; unique_id=&quot;11809&quot;&gt;&lt;property id=&quot;20148&quot; value=&quot;5&quot;/&gt;&lt;property id=&quot;20300&quot; value=&quot;Slide 16 - &amp;quot;A Soldier’s Farewell to family&amp;quot;&quot;/&gt;&lt;property id=&quot;20307&quot; value=&quot;259&quot;/&gt;&lt;/object&gt;&lt;object type=&quot;3&quot; unique_id=&quot;11810&quot;&gt;&lt;property id=&quot;20148&quot; value=&quot;5&quot;/&gt;&lt;property id=&quot;20300&quot; value=&quot;Slide 19 - &amp;quot;Hector offers a Duel&amp;quot;&quot;/&gt;&lt;property id=&quot;20307&quot; value=&quot;263&quot;/&gt;&lt;/object&gt;&lt;object type=&quot;3&quot; unique_id=&quot;11811&quot;&gt;&lt;property id=&quot;20148&quot; value=&quot;5&quot;/&gt;&lt;property id=&quot;20300&quot; value=&quot;Slide 20 - &amp;quot;Nestor Remembers&amp;quot;&quot;/&gt;&lt;property id=&quot;20307&quot; value=&quot;264&quot;/&gt;&lt;/object&gt;&lt;object type=&quot;3&quot; unique_id=&quot;11812&quot;&gt;&lt;property id=&quot;20148&quot; value=&quot;5&quot;/&gt;&lt;property id=&quot;20300&quot; value=&quot;Slide 21 - &amp;quot;Nine Heroes Volunteer&amp;quot;&quot;/&gt;&lt;property id=&quot;20307&quot; value=&quot;265&quot;/&gt;&lt;/object&gt;&lt;object type=&quot;3&quot; unique_id=&quot;11813&quot;&gt;&lt;property id=&quot;20148&quot; value=&quot;5&quot;/&gt;&lt;property id=&quot;20300&quot; value=&quot;Slide 23 - &amp;quot;Greeks and Trojans hold councils&amp;quot;&quot;/&gt;&lt;property id=&quot;20307&quot; value=&quot;266&quot;/&gt;&lt;/object&gt;&lt;object type=&quot;3&quot; unique_id=&quot;11814&quot;&gt;&lt;property id=&quot;20148&quot; value=&quot;5&quot;/&gt;&lt;property id=&quot;20300&quot; value=&quot;Slide 24 - &amp;quot;Zeus Intervenes&amp;quot;&quot;/&gt;&lt;property id=&quot;20307&quot; value=&quot;267&quot;/&gt;&lt;/object&gt;&lt;object type=&quot;3&quot; unique_id=&quot;11816&quot;&gt;&lt;property id=&quot;20148&quot; value=&quot;5&quot;/&gt;&lt;property id=&quot;20300&quot; value=&quot;Slide 25 - &amp;quot;Teucer, in his finest hour, slays Gorgythion&amp;quot;&quot;/&gt;&lt;property id=&quot;20307&quot; value=&quot;269&quot;/&gt;&lt;/object&gt;&lt;object type=&quot;3&quot; unique_id=&quot;11817&quot;&gt;&lt;property id=&quot;20148&quot; value=&quot;5&quot;/&gt;&lt;property id=&quot;20300&quot; value=&quot;Slide 26 - &amp;quot;Hera and Athena’s failed rebellion&amp;quot;&quot;/&gt;&lt;property id=&quot;20307&quot; value=&quot;270&quot;/&gt;&lt;/object&gt;&lt;object type=&quot;3&quot; unique_id=&quot;11978&quot;&gt;&lt;property id=&quot;20148&quot; value=&quot;5&quot;/&gt;&lt;property id=&quot;20300&quot; value=&quot;Slide 14 - &amp;quot;“Like leaves upon this earth”&amp;quot;&quot;/&gt;&lt;property id=&quot;20307&quot; value=&quot;272&quot;/&gt;&lt;/object&gt;&lt;object type=&quot;3&quot; unique_id=&quot;11979&quot;&gt;&lt;property id=&quot;20148&quot; value=&quot;5&quot;/&gt;&lt;property id=&quot;20300&quot; value=&quot;Slide 15 - &amp;quot;“Like leaves upon this earth”&amp;quot;&quot;/&gt;&lt;property id=&quot;20307&quot; value=&quot;273&quot;/&gt;&lt;/object&gt;&lt;object type=&quot;3&quot; unique_id=&quot;11980&quot;&gt;&lt;property id=&quot;20148&quot; value=&quot;5&quot;/&gt;&lt;property id=&quot;20300&quot; value=&quot;Slide 17 - &amp;quot;A Soldier’s farewell to family&amp;quot;&quot;/&gt;&lt;property id=&quot;20307&quot; value=&quot;271&quot;/&gt;&lt;/object&gt;&lt;object type=&quot;3&quot; unique_id=&quot;12076&quot;&gt;&lt;property id=&quot;20148&quot; value=&quot;5&quot;/&gt;&lt;property id=&quot;20300&quot; value=&quot;Slide 8 - &amp;quot;Memorial&amp;quot;&quot;/&gt;&lt;property id=&quot;20307&quot; value=&quot;274&quot;/&gt;&lt;/object&gt;&lt;object type=&quot;3&quot; unique_id=&quot;12137&quot;&gt;&lt;property id=&quot;20148&quot; value=&quot;5&quot;/&gt;&lt;property id=&quot;20300&quot; value=&quot;Slide 10 - &amp;quot;Aphrodite Injured&amp;quot;&quot;/&gt;&lt;property id=&quot;20307&quot; value=&quot;275&quot;/&gt;&lt;/object&gt;&lt;object type=&quot;3&quot; unique_id=&quot;12445&quot;&gt;&lt;property id=&quot;20148&quot; value=&quot;5&quot;/&gt;&lt;property id=&quot;20300&quot; value=&quot;Slide 11 - &amp;quot;Hera and Athena help the Greeks&amp;quot;&quot;/&gt;&lt;property id=&quot;20307&quot; value=&quot;276&quot;/&gt;&lt;/object&gt;&lt;object type=&quot;3&quot; unique_id=&quot;12446&quot;&gt;&lt;property id=&quot;20148&quot; value=&quot;5&quot;/&gt;&lt;property id=&quot;20300&quot; value=&quot;Slide 12 - &amp;quot;Ares Injured&amp;quot;&quot;/&gt;&lt;property id=&quot;20307&quot; value=&quot;277&quot;/&gt;&lt;/object&gt;&lt;object type=&quot;3&quot; unique_id=&quot;12447&quot;&gt;&lt;property id=&quot;20148&quot; value=&quot;5&quot;/&gt;&lt;property id=&quot;20300&quot; value=&quot;Slide 22 - &amp;quot;Another inconclusive single combat&amp;quot;&quot;/&gt;&lt;property id=&quot;20307&quot; value=&quot;278&quot;/&gt;&lt;/object&gt;&lt;object type=&quot;3&quot; unique_id=&quot;12640&quot;&gt;&lt;property id=&quot;20148&quot; value=&quot;5&quot;/&gt;&lt;property id=&quot;20300&quot; value=&quot;Slide 2 - &amp;quot;Quiz Question&amp;quot;&quot;/&gt;&lt;property id=&quot;20307&quot; value=&quot;279&quot;/&gt;&lt;/object&gt;&lt;object type=&quot;3&quot; unique_id=&quot;12641&quot;&gt;&lt;property id=&quot;20148&quot; value=&quot;5&quot;/&gt;&lt;property id=&quot;20300&quot; value=&quot;Slide 3 - &amp;quot;Quiz Question&amp;quot;&quot;/&gt;&lt;property id=&quot;20307&quot; value=&quot;280&quot;/&gt;&lt;/object&gt;&lt;object type=&quot;3&quot; unique_id=&quot;12642&quot;&gt;&lt;property id=&quot;20148&quot; value=&quot;5&quot;/&gt;&lt;property id=&quot;20300&quot; value=&quot;Slide 18 - &amp;quot;Quiz Question&amp;quot;&quot;/&gt;&lt;property id=&quot;20307&quot; value=&quot;281&quot;/&gt;&lt;/object&gt;&lt;object type=&quot;3&quot; unique_id=&quot;12643&quot;&gt;&lt;property id=&quot;20148&quot; value=&quot;5&quot;/&gt;&lt;property id=&quot;20300&quot; value=&quot;Slide 27 - &amp;quot;Quiz Question&amp;quot;&quot;/&gt;&lt;property id=&quot;20307&quot; value=&quot;282&quot;/&gt;&lt;/object&gt;&lt;object type=&quot;3&quot; unique_id=&quot;16147&quot;&gt;&lt;property id=&quot;20148&quot; value=&quot;5&quot;/&gt;&lt;property id=&quot;20300&quot; value=&quot;Slide 4 - &amp;quot;Quiz Question&amp;quot;&quot;/&gt;&lt;property id=&quot;20307&quot; value=&quot;283&quot;/&gt;&lt;/object&gt;&lt;object type=&quot;3&quot; unique_id=&quot;16447&quot;&gt;&lt;property id=&quot;20148&quot; value=&quot;5&quot;/&gt;&lt;property id=&quot;20300&quot; value=&quot;Slide 5 - &amp;quot;A quick note about names&amp;quot;&quot;/&gt;&lt;property id=&quot;20307&quot; value=&quot;284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1876</Words>
  <Application>Microsoft Office PowerPoint</Application>
  <PresentationFormat>On-screen Show (4:3)</PresentationFormat>
  <Paragraphs>294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Impact</vt:lpstr>
      <vt:lpstr>Times New Roman</vt:lpstr>
      <vt:lpstr>Theme1</vt:lpstr>
      <vt:lpstr>1_Theme1</vt:lpstr>
      <vt:lpstr>2_Theme1</vt:lpstr>
      <vt:lpstr>3_Theme1</vt:lpstr>
      <vt:lpstr>4_Theme1</vt:lpstr>
      <vt:lpstr>5_Theme1</vt:lpstr>
      <vt:lpstr>  CLAS 220 Introduction to Classical Mythology</vt:lpstr>
      <vt:lpstr>Quiz Question</vt:lpstr>
      <vt:lpstr>Quiz Question</vt:lpstr>
      <vt:lpstr>Quiz Question</vt:lpstr>
      <vt:lpstr>A quick note about names</vt:lpstr>
      <vt:lpstr>The Basic Plot of the Iliad</vt:lpstr>
      <vt:lpstr>… in other words:</vt:lpstr>
      <vt:lpstr>Memorial</vt:lpstr>
      <vt:lpstr>Diomedes’ Hour</vt:lpstr>
      <vt:lpstr>Aphrodite Injured</vt:lpstr>
      <vt:lpstr>Hera and Athena help the Greeks</vt:lpstr>
      <vt:lpstr>Ares Injured</vt:lpstr>
      <vt:lpstr>“Like leaves upon this earth”</vt:lpstr>
      <vt:lpstr>“Like leaves upon this earth”</vt:lpstr>
      <vt:lpstr>“Like leaves upon this earth”</vt:lpstr>
      <vt:lpstr>A Soldier’s Farewell to family</vt:lpstr>
      <vt:lpstr>A Soldier’s farewell to family</vt:lpstr>
      <vt:lpstr>Quiz Question</vt:lpstr>
      <vt:lpstr>Hector offers a Duel</vt:lpstr>
      <vt:lpstr>Nestor Remembers</vt:lpstr>
      <vt:lpstr>Nine Heroes Volunteer</vt:lpstr>
      <vt:lpstr>Another inconclusive single combat</vt:lpstr>
      <vt:lpstr>Greeks and Trojans hold councils</vt:lpstr>
      <vt:lpstr>Zeus Intervenes</vt:lpstr>
      <vt:lpstr>Teucer, in his finest hour, slays Gorgythion</vt:lpstr>
      <vt:lpstr>Hera and Athena’s failed rebellion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Introduction to Classical Mythology</dc:title>
  <dc:creator>Alexander Jamieson Beecroft</dc:creator>
  <cp:lastModifiedBy>Alexander Beecroft</cp:lastModifiedBy>
  <cp:revision>27</cp:revision>
  <dcterms:created xsi:type="dcterms:W3CDTF">2015-02-01T21:53:32Z</dcterms:created>
  <dcterms:modified xsi:type="dcterms:W3CDTF">2016-02-11T21:51:21Z</dcterms:modified>
</cp:coreProperties>
</file>